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66" r:id="rId7"/>
    <p:sldId id="265" r:id="rId8"/>
    <p:sldId id="267" r:id="rId9"/>
    <p:sldId id="274" r:id="rId10"/>
    <p:sldId id="258" r:id="rId11"/>
    <p:sldId id="260" r:id="rId12"/>
    <p:sldId id="268" r:id="rId13"/>
    <p:sldId id="261" r:id="rId14"/>
    <p:sldId id="269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>
        <p:scale>
          <a:sx n="92" d="100"/>
          <a:sy n="92" d="100"/>
        </p:scale>
        <p:origin x="106" y="-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8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13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6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5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77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18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18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6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1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345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36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A4155-B82F-4E73-9676-B6708469FBBE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99C2-C297-4883-856E-AE98CC780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09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MT" panose="020B05020201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rwIM2pWFH5k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cs.hw.ac.uk/~dwcorne/Teaching/Boids%20Pseudocode.htm" TargetMode="External"/><Relationship Id="rId2" Type="http://schemas.openxmlformats.org/officeDocument/2006/relationships/hyperlink" Target="http://www.red3d.com/cw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8eZJnbDHI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fbeeldingsresultaat voor bird swa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75947"/>
            <a:ext cx="9144000" cy="17612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Take home 1: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OO Bird Swarm modelling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16676" y="6073170"/>
            <a:ext cx="60960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nl-BE" dirty="0">
                <a:latin typeface="Gill Sans MT" panose="020B0502020104020203" pitchFamily="34" charset="0"/>
              </a:rPr>
              <a:t>Dr. Benjamin </a:t>
            </a:r>
            <a:r>
              <a:rPr lang="nl-BE" dirty="0" err="1">
                <a:latin typeface="Gill Sans MT" panose="020B0502020104020203" pitchFamily="34" charset="0"/>
              </a:rPr>
              <a:t>Campforts</a:t>
            </a:r>
            <a:endParaRPr lang="nl-BE" dirty="0">
              <a:latin typeface="Gill Sans MT" panose="020B0502020104020203" pitchFamily="34" charset="0"/>
            </a:endParaRPr>
          </a:p>
          <a:p>
            <a:pPr>
              <a:spcBef>
                <a:spcPct val="50000"/>
              </a:spcBef>
            </a:pPr>
            <a:r>
              <a:rPr lang="nl-BE" dirty="0">
                <a:latin typeface="Gill Sans MT" panose="020B0502020104020203" pitchFamily="34" charset="0"/>
              </a:rPr>
              <a:t>Niels Souverijns</a:t>
            </a:r>
          </a:p>
        </p:txBody>
      </p:sp>
    </p:spTree>
    <p:extLst>
      <p:ext uri="{BB962C8B-B14F-4D97-AF65-F5344CB8AC3E}">
        <p14:creationId xmlns:p14="http://schemas.microsoft.com/office/powerpoint/2010/main" val="3896888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310"/>
            <a:ext cx="10515600" cy="1325563"/>
          </a:xfrm>
        </p:spPr>
        <p:txBody>
          <a:bodyPr/>
          <a:lstStyle/>
          <a:p>
            <a:r>
              <a:rPr lang="en-US" dirty="0"/>
              <a:t>Somewhat more detail: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class Bird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872"/>
            <a:ext cx="9860280" cy="5132960"/>
          </a:xfrm>
        </p:spPr>
        <p:txBody>
          <a:bodyPr>
            <a:normAutofit fontScale="92500"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Overload the default constructor: 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Initialize birds at random initial positions (within the object of the class Geometry)</a:t>
            </a:r>
          </a:p>
          <a:p>
            <a:pPr lvl="1"/>
            <a:endParaRPr lang="nl-BE" dirty="0">
              <a:latin typeface="Gill Sans MT" panose="020B0502020104020203" pitchFamily="34" charset="0"/>
            </a:endParaRPr>
          </a:p>
          <a:p>
            <a:r>
              <a:rPr lang="nl-BE" dirty="0">
                <a:latin typeface="Gill Sans MT" panose="020B0502020104020203" pitchFamily="34" charset="0"/>
              </a:rPr>
              <a:t>The </a:t>
            </a:r>
            <a:r>
              <a:rPr lang="nl-BE" dirty="0" err="1">
                <a:latin typeface="Gill Sans MT" panose="020B0502020104020203" pitchFamily="34" charset="0"/>
              </a:rPr>
              <a:t>rules</a:t>
            </a:r>
            <a:r>
              <a:rPr lang="nl-BE" dirty="0">
                <a:latin typeface="Gill Sans MT" panose="020B0502020104020203" pitchFamily="34" charset="0"/>
              </a:rPr>
              <a:t> (</a:t>
            </a:r>
            <a:r>
              <a:rPr lang="en-US" dirty="0">
                <a:latin typeface="Gill Sans MT" panose="020B0502020104020203" pitchFamily="34" charset="0"/>
              </a:rPr>
              <a:t>Reynold’s rules) </a:t>
            </a:r>
            <a:endParaRPr lang="nl-BE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Rule 1: </a:t>
            </a:r>
            <a:r>
              <a:rPr lang="en-US" dirty="0" err="1">
                <a:latin typeface="Gill Sans MT" panose="020B0502020104020203" pitchFamily="34" charset="0"/>
              </a:rPr>
              <a:t>Boids</a:t>
            </a:r>
            <a:r>
              <a:rPr lang="en-US" dirty="0">
                <a:latin typeface="Gill Sans MT" panose="020B0502020104020203" pitchFamily="34" charset="0"/>
              </a:rPr>
              <a:t> try to fly towards the center of mass of neighboring </a:t>
            </a:r>
            <a:r>
              <a:rPr lang="en-US" dirty="0" err="1">
                <a:latin typeface="Gill Sans MT" panose="020B0502020104020203" pitchFamily="34" charset="0"/>
              </a:rPr>
              <a:t>boids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Rule 2: </a:t>
            </a:r>
            <a:r>
              <a:rPr lang="en-US" dirty="0" err="1">
                <a:latin typeface="Gill Sans MT" panose="020B0502020104020203" pitchFamily="34" charset="0"/>
              </a:rPr>
              <a:t>Boids</a:t>
            </a:r>
            <a:r>
              <a:rPr lang="en-US" dirty="0">
                <a:latin typeface="Gill Sans MT" panose="020B0502020104020203" pitchFamily="34" charset="0"/>
              </a:rPr>
              <a:t> try to keep a small distance away from other objects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Rule 3: </a:t>
            </a:r>
            <a:r>
              <a:rPr lang="en-US" dirty="0" err="1">
                <a:latin typeface="Gill Sans MT" panose="020B0502020104020203" pitchFamily="34" charset="0"/>
              </a:rPr>
              <a:t>Boids</a:t>
            </a:r>
            <a:r>
              <a:rPr lang="en-US" dirty="0">
                <a:latin typeface="Gill Sans MT" panose="020B0502020104020203" pitchFamily="34" charset="0"/>
              </a:rPr>
              <a:t> try to match velocity with near </a:t>
            </a:r>
            <a:r>
              <a:rPr lang="en-US" dirty="0" err="1">
                <a:latin typeface="Gill Sans MT" panose="020B0502020104020203" pitchFamily="34" charset="0"/>
              </a:rPr>
              <a:t>boids</a:t>
            </a:r>
            <a:endParaRPr lang="en-US" dirty="0">
              <a:latin typeface="Gill Sans MT" panose="020B0502020104020203" pitchFamily="34" charset="0"/>
            </a:endParaRP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Bounding the position: keep the birds within the Geometry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! Do not use a fixed distance, use the same method as Rule 2: let the birds move as far away from the edge of the box as it already is! 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Limiting the speed (test which speed limitation works for your own geometry) 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Tendency away from a particular place: introduce a predator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Create a subclass predator inheriting from </a:t>
            </a:r>
            <a:r>
              <a:rPr lang="nl-BE" dirty="0">
                <a:latin typeface="Gill Sans MT" panose="020B0502020104020203" pitchFamily="34" charset="0"/>
              </a:rPr>
              <a:t>Bird</a:t>
            </a:r>
            <a:endParaRPr lang="en-US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190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310"/>
            <a:ext cx="10515600" cy="1325563"/>
          </a:xfrm>
        </p:spPr>
        <p:txBody>
          <a:bodyPr/>
          <a:lstStyle/>
          <a:p>
            <a:r>
              <a:rPr lang="en-US" dirty="0"/>
              <a:t>Bird Swarm: guidelines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873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Gill Sans MT" panose="020B0502020104020203" pitchFamily="34" charset="0"/>
              </a:rPr>
              <a:t>Additional rules:</a:t>
            </a:r>
            <a:endParaRPr lang="nl-BE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/>
                </a:solidFill>
                <a:latin typeface="Gill Sans MT" panose="020B0502020104020203" pitchFamily="34" charset="0"/>
              </a:rPr>
              <a:t>Action of a strong wind or current</a:t>
            </a:r>
          </a:p>
          <a:p>
            <a:pPr lvl="1"/>
            <a:r>
              <a:rPr lang="en-US" dirty="0">
                <a:solidFill>
                  <a:schemeClr val="accent6"/>
                </a:solidFill>
                <a:latin typeface="Gill Sans MT" panose="020B0502020104020203" pitchFamily="34" charset="0"/>
              </a:rPr>
              <a:t>Tendency towards a particular place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/>
                </a:solidFill>
                <a:latin typeface="Gill Sans MT" panose="020B0502020104020203" pitchFamily="34" charset="0"/>
              </a:rPr>
              <a:t>Perching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6"/>
                </a:solidFill>
                <a:hlinkClick r:id="rId2"/>
              </a:rPr>
              <a:t>https://www.youtube.com/watch?v=rwIM2pWFH5k</a:t>
            </a:r>
            <a:endParaRPr lang="en-US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accent6"/>
                </a:solidFill>
              </a:rPr>
              <a:t>Additional properties of the birds: 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give all the birds a name randomly from the names of your colleagues 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Can you figure out how to add a ‘pause’ button on the simulation window and display the name and the current location of all the birds? 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Keep track of the total distance and elevation covered by each bird instance. How does the birds rank at the end of your simulation? </a:t>
            </a:r>
          </a:p>
          <a:p>
            <a:pPr marL="457200" lvl="1" indent="0">
              <a:buNone/>
            </a:pPr>
            <a:endParaRPr lang="en-US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chemeClr val="accent6"/>
              </a:solidFill>
              <a:latin typeface="Gill Sans MT" panose="020B0502020104020203" pitchFamily="34" charset="0"/>
            </a:endParaRPr>
          </a:p>
          <a:p>
            <a:pPr lvl="1"/>
            <a:endParaRPr lang="nl-BE" dirty="0"/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16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Validation: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Geometry=Cube, no predator</a:t>
            </a:r>
          </a:p>
        </p:txBody>
      </p:sp>
      <p:pic>
        <p:nvPicPr>
          <p:cNvPr id="6" name="Birds">
            <a:hlinkClick r:id="" action="ppaction://media"/>
            <a:extLst>
              <a:ext uri="{FF2B5EF4-FFF2-40B4-BE49-F238E27FC236}">
                <a16:creationId xmlns:a16="http://schemas.microsoft.com/office/drawing/2014/main" id="{C3C946F6-7D71-497E-9599-A6DBC800E9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9604" y="1853406"/>
            <a:ext cx="6672792" cy="5004594"/>
          </a:xfrm>
        </p:spPr>
      </p:pic>
    </p:spTree>
    <p:extLst>
      <p:ext uri="{BB962C8B-B14F-4D97-AF65-F5344CB8AC3E}">
        <p14:creationId xmlns:p14="http://schemas.microsoft.com/office/powerpoint/2010/main" val="283849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Deadline:  </a:t>
            </a:r>
            <a:r>
              <a:rPr lang="en-US" b="1" dirty="0"/>
              <a:t>May, 22 24h</a:t>
            </a:r>
          </a:p>
          <a:p>
            <a:pPr lvl="1"/>
            <a:r>
              <a:rPr lang="en-US" dirty="0"/>
              <a:t>Stick to the deadline, late submissions will be penalized</a:t>
            </a:r>
          </a:p>
          <a:p>
            <a:pPr lvl="1"/>
            <a:r>
              <a:rPr lang="en-US" dirty="0"/>
              <a:t>Submit through Toledo (Assignments)</a:t>
            </a:r>
          </a:p>
          <a:p>
            <a:r>
              <a:rPr lang="en-US" dirty="0"/>
              <a:t>Exercise will be discussed during the oral exam</a:t>
            </a:r>
          </a:p>
          <a:p>
            <a:r>
              <a:rPr lang="en-US" dirty="0"/>
              <a:t>DOCUMENT your code </a:t>
            </a:r>
          </a:p>
          <a:p>
            <a:pPr lvl="1"/>
            <a:r>
              <a:rPr lang="en-US" dirty="0"/>
              <a:t>make sure to add comments, extra information where needed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 make your code readable (!!)</a:t>
            </a:r>
          </a:p>
          <a:p>
            <a:r>
              <a:rPr lang="en-US" dirty="0">
                <a:sym typeface="Wingdings" panose="05000000000000000000" pitchFamily="2" charset="2"/>
              </a:rPr>
              <a:t>This is an individual task; we will use plagiarism detection software to check your submission. </a:t>
            </a:r>
          </a:p>
          <a:p>
            <a:r>
              <a:rPr lang="en-US" dirty="0">
                <a:sym typeface="Wingdings" panose="05000000000000000000" pitchFamily="2" charset="2"/>
              </a:rPr>
              <a:t>Hint: use the discussion board (bonus points)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4738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perform all calculations</a:t>
            </a:r>
          </a:p>
          <a:p>
            <a:r>
              <a:rPr lang="en-US" dirty="0"/>
              <a:t>Only after calculations are done,  do the visuals </a:t>
            </a:r>
          </a:p>
          <a:p>
            <a:r>
              <a:rPr lang="en-US" dirty="0"/>
              <a:t>The shade in the movie can be obtained by projecting the birds to the ground plane (z = 0 m).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497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57629"/>
            <a:ext cx="5181600" cy="328733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74010" y="1825625"/>
            <a:ext cx="4509980" cy="43513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57800" y="6488668"/>
            <a:ext cx="1311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Google.com</a:t>
            </a:r>
          </a:p>
        </p:txBody>
      </p:sp>
    </p:spTree>
    <p:extLst>
      <p:ext uri="{BB962C8B-B14F-4D97-AF65-F5344CB8AC3E}">
        <p14:creationId xmlns:p14="http://schemas.microsoft.com/office/powerpoint/2010/main" val="136071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falcon challenge</a:t>
            </a:r>
          </a:p>
          <a:p>
            <a:r>
              <a:rPr lang="en-US" dirty="0"/>
              <a:t>Find the correct answer in the shortest computation time </a:t>
            </a:r>
          </a:p>
          <a:p>
            <a:r>
              <a:rPr lang="en-US" dirty="0"/>
              <a:t>Grading +2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swarm challenge</a:t>
            </a:r>
          </a:p>
          <a:p>
            <a:r>
              <a:rPr lang="en-US" dirty="0"/>
              <a:t>Show off your OO programming skills and write the piece of code which best represents the OO program paradigm</a:t>
            </a:r>
          </a:p>
          <a:p>
            <a:r>
              <a:rPr lang="en-US" dirty="0"/>
              <a:t>Grading +2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70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D7FE0-91C5-43F4-A78E-9702BED1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Timeframe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1EA036-00F3-4E19-B396-BBA4E166C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3084" y="1825625"/>
            <a:ext cx="10580716" cy="435133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April 2</a:t>
            </a:r>
            <a:r>
              <a:rPr lang="en-US" b="1" baseline="30000" dirty="0">
                <a:solidFill>
                  <a:srgbClr val="C00000"/>
                </a:solidFill>
              </a:rPr>
              <a:t>nd</a:t>
            </a:r>
            <a:r>
              <a:rPr lang="en-US" dirty="0">
                <a:solidFill>
                  <a:srgbClr val="C00000"/>
                </a:solidFill>
              </a:rPr>
              <a:t>: Mid-term evaluation </a:t>
            </a:r>
            <a:r>
              <a:rPr lang="en-US" dirty="0"/>
              <a:t>of your own project. We reserve 5-10 minutes per student to : </a:t>
            </a:r>
          </a:p>
          <a:p>
            <a:pPr lvl="1"/>
            <a:r>
              <a:rPr lang="en-US" dirty="0"/>
              <a:t>Discuss your program lay-out</a:t>
            </a:r>
          </a:p>
          <a:p>
            <a:pPr lvl="2"/>
            <a:r>
              <a:rPr lang="en-US" dirty="0"/>
              <a:t>You bring a written(!) plan where you present the architecture of your program </a:t>
            </a:r>
          </a:p>
          <a:p>
            <a:pPr lvl="1"/>
            <a:r>
              <a:rPr lang="en-US" dirty="0"/>
              <a:t>Hint at potential improvements in the source code as you have it by then</a:t>
            </a:r>
          </a:p>
          <a:p>
            <a:pPr lvl="1"/>
            <a:r>
              <a:rPr lang="en-US" dirty="0"/>
              <a:t>Not mandatory but: 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 the more you have done </a:t>
            </a:r>
            <a:r>
              <a:rPr lang="en-US">
                <a:sym typeface="Wingdings" panose="05000000000000000000" pitchFamily="2" charset="2"/>
              </a:rPr>
              <a:t>by April 2</a:t>
            </a:r>
            <a:r>
              <a:rPr lang="en-US" baseline="30000">
                <a:sym typeface="Wingdings" panose="05000000000000000000" pitchFamily="2" charset="2"/>
              </a:rPr>
              <a:t>nd</a:t>
            </a:r>
            <a:r>
              <a:rPr lang="en-US">
                <a:sym typeface="Wingdings" panose="05000000000000000000" pitchFamily="2" charset="2"/>
              </a:rPr>
              <a:t> , </a:t>
            </a:r>
            <a:r>
              <a:rPr lang="en-US" dirty="0">
                <a:sym typeface="Wingdings" panose="05000000000000000000" pitchFamily="2" charset="2"/>
              </a:rPr>
              <a:t>the more helpful your feedback will 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05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OO Bird Swarm modelling 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 a model to simulate bird warms using the object oriented programming paradigm</a:t>
            </a:r>
          </a:p>
        </p:txBody>
      </p:sp>
    </p:spTree>
    <p:extLst>
      <p:ext uri="{BB962C8B-B14F-4D97-AF65-F5344CB8AC3E}">
        <p14:creationId xmlns:p14="http://schemas.microsoft.com/office/powerpoint/2010/main" val="424664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rules: see document on Toledo Page or </a:t>
            </a:r>
            <a:r>
              <a:rPr lang="en-US" i="1" dirty="0">
                <a:hlinkClick r:id="rId2"/>
              </a:rPr>
              <a:t>http://www.red3d.com/cwr/</a:t>
            </a:r>
            <a:r>
              <a:rPr lang="en-US" dirty="0">
                <a:hlinkClick r:id="rId3"/>
              </a:rPr>
              <a:t>https://www.macs.hw.ac.uk/~dwcorne/Teaching/Boids%20Pseudocode.htm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General rules are described by Reynold :</a:t>
            </a:r>
          </a:p>
          <a:p>
            <a:pPr lvl="1"/>
            <a:r>
              <a:rPr lang="en-US" dirty="0"/>
              <a:t>Craig W. Reynold's home page: </a:t>
            </a:r>
            <a:r>
              <a:rPr lang="en-US" dirty="0">
                <a:hlinkClick r:id="rId2"/>
              </a:rPr>
              <a:t>http://www.red3d.com/</a:t>
            </a:r>
            <a:r>
              <a:rPr lang="en-US">
                <a:hlinkClick r:id="rId2"/>
              </a:rPr>
              <a:t>cwr/</a:t>
            </a:r>
            <a:r>
              <a:rPr lang="en-US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69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Your task: 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make an object oriented program, capable to simulate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boids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8974"/>
            <a:ext cx="10515600" cy="5051426"/>
          </a:xfrm>
        </p:spPr>
        <p:txBody>
          <a:bodyPr>
            <a:normAutofit/>
          </a:bodyPr>
          <a:lstStyle/>
          <a:p>
            <a:r>
              <a:rPr lang="en-US" dirty="0"/>
              <a:t>Think First, Code Later:</a:t>
            </a:r>
            <a:br>
              <a:rPr lang="en-US" dirty="0"/>
            </a:b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Take a sheet of paper, draw the structure </a:t>
            </a:r>
          </a:p>
          <a:p>
            <a:pPr lvl="2">
              <a:buFont typeface="Wingdings" panose="05000000000000000000" pitchFamily="2" charset="2"/>
              <a:buChar char="è"/>
            </a:pPr>
            <a:r>
              <a:rPr lang="en-US" dirty="0">
                <a:sym typeface="Wingdings" panose="05000000000000000000" pitchFamily="2" charset="2"/>
              </a:rPr>
              <a:t>classes, properties, methods</a:t>
            </a:r>
          </a:p>
          <a:p>
            <a:pPr lvl="2">
              <a:buFont typeface="Wingdings" panose="05000000000000000000" pitchFamily="2" charset="2"/>
              <a:buChar char="è"/>
            </a:pPr>
            <a:r>
              <a:rPr lang="en-US" dirty="0">
                <a:sym typeface="Wingdings" panose="05000000000000000000" pitchFamily="2" charset="2"/>
              </a:rPr>
              <a:t>subclasses</a:t>
            </a:r>
          </a:p>
          <a:p>
            <a:pPr lvl="2">
              <a:buFont typeface="Wingdings" panose="05000000000000000000" pitchFamily="2" charset="2"/>
              <a:buChar char="è"/>
            </a:pPr>
            <a:endParaRPr lang="en-US" dirty="0"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Implement the general structure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Classes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Subclasses</a:t>
            </a:r>
          </a:p>
          <a:p>
            <a:pPr marL="1371600" lvl="2" indent="-457200">
              <a:buFont typeface="+mj-lt"/>
              <a:buAutoNum type="arabicPeriod"/>
            </a:pPr>
            <a:endParaRPr lang="en-US" dirty="0"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Make objects of the class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Test while coding (i.e., write a method, test it for an object)</a:t>
            </a:r>
          </a:p>
          <a:p>
            <a:pPr marL="1371600" lvl="2" indent="-457200">
              <a:buFont typeface="+mj-lt"/>
              <a:buAutoNum type="arabicPeriod"/>
            </a:pPr>
            <a:endParaRPr lang="en-US" dirty="0">
              <a:sym typeface="Wingdings" panose="05000000000000000000" pitchFamily="2" charset="2"/>
            </a:endParaRP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719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310"/>
            <a:ext cx="10515600" cy="1325563"/>
          </a:xfrm>
        </p:spPr>
        <p:txBody>
          <a:bodyPr/>
          <a:lstStyle/>
          <a:p>
            <a:r>
              <a:rPr lang="en-US" dirty="0"/>
              <a:t>Your program, your way ? 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Minimum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3872"/>
            <a:ext cx="10515600" cy="5334127"/>
          </a:xfrm>
        </p:spPr>
        <p:txBody>
          <a:bodyPr>
            <a:normAutofit fontScale="92500" lnSpcReduction="10000"/>
          </a:bodyPr>
          <a:lstStyle/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>
                <a:solidFill>
                  <a:schemeClr val="accent1"/>
                </a:solidFill>
              </a:rPr>
              <a:t>3 Classes: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Geometry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Provide properties and required methods to make a cube (the space in which the birds will fly)</a:t>
            </a:r>
          </a:p>
          <a:p>
            <a:pPr lvl="2"/>
            <a:r>
              <a:rPr lang="en-US" dirty="0">
                <a:solidFill>
                  <a:schemeClr val="accent6"/>
                </a:solidFill>
              </a:rPr>
              <a:t>Provide properties and required methods to make a sphere (the space in which the birds will fly)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Bird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Provide properties and methods for the ‘basic’ flying rules</a:t>
            </a:r>
          </a:p>
          <a:p>
            <a:pPr lvl="2"/>
            <a:r>
              <a:rPr lang="en-US" dirty="0">
                <a:solidFill>
                  <a:schemeClr val="accent6"/>
                </a:solidFill>
              </a:rPr>
              <a:t>Provide properties and methods for the ‘Advanced’ flying rules (see next slide)</a:t>
            </a:r>
          </a:p>
          <a:p>
            <a:pPr lvl="2"/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Predator (inherits from Bird class) 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Provide properties and methods for the basic predator rules and the birds responses </a:t>
            </a:r>
          </a:p>
          <a:p>
            <a:pPr lvl="2"/>
            <a:r>
              <a:rPr lang="en-US" dirty="0">
                <a:solidFill>
                  <a:schemeClr val="accent1"/>
                </a:solidFill>
                <a:hlinkClick r:id="rId2"/>
              </a:rPr>
              <a:t>https://www.youtube.com/watch?v=b8eZJnbDHIg</a:t>
            </a:r>
            <a:endParaRPr lang="en-US" dirty="0">
              <a:solidFill>
                <a:schemeClr val="accent1"/>
              </a:solidFill>
            </a:endParaRPr>
          </a:p>
          <a:p>
            <a:pPr lvl="2"/>
            <a:endParaRPr lang="en-US" dirty="0">
              <a:solidFill>
                <a:schemeClr val="accent1"/>
              </a:solidFill>
            </a:endParaRPr>
          </a:p>
          <a:p>
            <a:pPr marL="457200" lvl="1" indent="0">
              <a:buNone/>
            </a:pPr>
            <a:r>
              <a:rPr lang="en-US" dirty="0"/>
              <a:t>NOTE: green = extra, blue is basic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728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program, your way!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dirty="0"/>
              <a:t>Make use of encapsulation: </a:t>
            </a:r>
          </a:p>
          <a:p>
            <a:pPr lvl="1"/>
            <a:r>
              <a:rPr lang="en-US" dirty="0"/>
              <a:t>write getters and setters to get access to (all) properties of your objects</a:t>
            </a:r>
          </a:p>
          <a:p>
            <a:pPr lvl="1"/>
            <a:r>
              <a:rPr lang="en-US" dirty="0"/>
              <a:t>Decide by yourself which properties should be public, private, dependent</a:t>
            </a:r>
          </a:p>
          <a:p>
            <a:pPr lvl="1"/>
            <a:r>
              <a:rPr lang="en-US" dirty="0"/>
              <a:t>Try to minimize the amount of public properties</a:t>
            </a:r>
          </a:p>
          <a:p>
            <a:pPr lvl="1"/>
            <a:r>
              <a:rPr lang="en-US" dirty="0"/>
              <a:t>Use at least one dependent property</a:t>
            </a:r>
          </a:p>
          <a:p>
            <a:endParaRPr lang="en-US" dirty="0"/>
          </a:p>
          <a:p>
            <a:r>
              <a:rPr lang="en-US" dirty="0"/>
              <a:t>Overload default constructors but make sure you can still use the default constructors. </a:t>
            </a:r>
          </a:p>
        </p:txBody>
      </p:sp>
    </p:spTree>
    <p:extLst>
      <p:ext uri="{BB962C8B-B14F-4D97-AF65-F5344CB8AC3E}">
        <p14:creationId xmlns:p14="http://schemas.microsoft.com/office/powerpoint/2010/main" val="345585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program, your way!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One main script</a:t>
            </a:r>
          </a:p>
          <a:p>
            <a:pPr lvl="1"/>
            <a:r>
              <a:rPr lang="en-US" dirty="0"/>
              <a:t>Make an instance of the geometry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For the cube: vertices are 630 m subtracted with the sum of the numbers in your birthday (e.g. 01.01.96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 630-98 =532 m). </a:t>
            </a:r>
          </a:p>
          <a:p>
            <a:pPr lvl="2"/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Make the size of the cube sides (the facets) a </a:t>
            </a:r>
            <a:r>
              <a:rPr lang="en-US" i="1" dirty="0">
                <a:solidFill>
                  <a:schemeClr val="accent1"/>
                </a:solidFill>
                <a:sym typeface="Wingdings" panose="05000000000000000000" pitchFamily="2" charset="2"/>
              </a:rPr>
              <a:t>dependent 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property (depending on the property: birthday and the publicly visible property </a:t>
            </a:r>
            <a:r>
              <a:rPr lang="en-US" dirty="0" err="1">
                <a:solidFill>
                  <a:schemeClr val="accent1"/>
                </a:solidFill>
                <a:sym typeface="Wingdings" panose="05000000000000000000" pitchFamily="2" charset="2"/>
              </a:rPr>
              <a:t>DimNumber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). </a:t>
            </a:r>
          </a:p>
          <a:p>
            <a:pPr lvl="2"/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For the sphere, the diameter </a:t>
            </a:r>
            <a:r>
              <a:rPr lang="en-US" dirty="0">
                <a:solidFill>
                  <a:schemeClr val="accent6"/>
                </a:solidFill>
              </a:rPr>
              <a:t>has the dimension of 630 subtracted with the sum of the numbers in your birthday (e.g. 01.01.96 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 630-98 =532 m)</a:t>
            </a:r>
          </a:p>
          <a:p>
            <a:pPr lvl="2"/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Make the size of the sphere diameter(the facets) a dependent property (depending on the property: birthday and the publicly visible property </a:t>
            </a:r>
            <a:r>
              <a:rPr lang="en-US" dirty="0" err="1">
                <a:solidFill>
                  <a:schemeClr val="accent6"/>
                </a:solidFill>
                <a:sym typeface="Wingdings" panose="05000000000000000000" pitchFamily="2" charset="2"/>
              </a:rPr>
              <a:t>DimNumber</a:t>
            </a:r>
            <a:r>
              <a:rPr lang="en-US" dirty="0">
                <a:solidFill>
                  <a:schemeClr val="accent6"/>
                </a:solidFill>
                <a:sym typeface="Wingdings" panose="05000000000000000000" pitchFamily="2" charset="2"/>
              </a:rPr>
              <a:t>)</a:t>
            </a:r>
          </a:p>
          <a:p>
            <a:pPr lvl="2"/>
            <a:endParaRPr lang="en-US" dirty="0">
              <a:solidFill>
                <a:schemeClr val="accent6"/>
              </a:solidFill>
              <a:sym typeface="Wingdings" panose="05000000000000000000" pitchFamily="2" charset="2"/>
            </a:endParaRP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Make 230 objects subtracted with the sum of the numbers in your birthday (e.g. 01.01.96 </a:t>
            </a:r>
            <a:r>
              <a:rPr lang="en-US" dirty="0">
                <a:sym typeface="Wingdings" panose="05000000000000000000" pitchFamily="2" charset="2"/>
              </a:rPr>
              <a:t> 230-98 =132 birds of the class Bird). Make the number of Bird objects (i.e. birds) a dependent property (depending on the property: birthday and the publicly settable and gettable property </a:t>
            </a:r>
            <a:r>
              <a:rPr lang="en-US" dirty="0" err="1">
                <a:sym typeface="Wingdings" panose="05000000000000000000" pitchFamily="2" charset="2"/>
              </a:rPr>
              <a:t>BirdNumber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Let the birds fly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Without a predator (Make sure your program is fully operational)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With a predator (scattering behavior)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7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program, your way!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the object oriented paradigm throughout your entire code: </a:t>
            </a:r>
          </a:p>
          <a:p>
            <a:pPr lvl="1"/>
            <a:r>
              <a:rPr lang="en-US" dirty="0"/>
              <a:t>No separate functions</a:t>
            </a:r>
          </a:p>
          <a:p>
            <a:pPr lvl="1"/>
            <a:r>
              <a:rPr lang="en-US" dirty="0"/>
              <a:t>Functions should be part of a class, implemented as a method, or, if required, as helper sub-functions </a:t>
            </a:r>
          </a:p>
          <a:p>
            <a:pPr lvl="1"/>
            <a:r>
              <a:rPr lang="en-US" dirty="0"/>
              <a:t>Think wisely on the attribute types of your class properties (Constant, private, protected, public,…)</a:t>
            </a:r>
          </a:p>
          <a:p>
            <a:pPr lvl="1"/>
            <a:r>
              <a:rPr lang="en-US" dirty="0"/>
              <a:t>Make use of setters to set the input values for your properties and to control user input. </a:t>
            </a:r>
          </a:p>
          <a:p>
            <a:pPr lvl="2"/>
            <a:r>
              <a:rPr lang="en-US" dirty="0" err="1"/>
              <a:t>E.g</a:t>
            </a:r>
            <a:r>
              <a:rPr lang="en-US" dirty="0"/>
              <a:t> control the range of accepted flying velocity values by using a while structure until the user enters a bird speed which is within an acceptable range. </a:t>
            </a:r>
          </a:p>
          <a:p>
            <a:pPr lvl="1"/>
            <a:r>
              <a:rPr lang="en-US" dirty="0"/>
              <a:t>Can you think of a useful way to have </a:t>
            </a:r>
            <a:r>
              <a:rPr lang="en-US" i="1" dirty="0"/>
              <a:t>protected/private methods</a:t>
            </a:r>
            <a:r>
              <a:rPr lang="en-US" dirty="0"/>
              <a:t> in your solution? </a:t>
            </a:r>
          </a:p>
          <a:p>
            <a:pPr lvl="1"/>
            <a:r>
              <a:rPr lang="en-US" dirty="0"/>
              <a:t>Use good coding practice to make your code more ‘readable’: </a:t>
            </a:r>
          </a:p>
          <a:p>
            <a:pPr lvl="2"/>
            <a:r>
              <a:rPr lang="en-US" dirty="0"/>
              <a:t>E.g. In case you call a constant (in a setter) which is not specific to an instance of a class, call the constant as </a:t>
            </a:r>
            <a:r>
              <a:rPr lang="en-US" i="1" dirty="0" err="1"/>
              <a:t>className.constant</a:t>
            </a:r>
            <a:r>
              <a:rPr lang="en-US" i="1" dirty="0"/>
              <a:t> </a:t>
            </a:r>
            <a:r>
              <a:rPr lang="en-US" dirty="0"/>
              <a:t>rather than </a:t>
            </a:r>
            <a:r>
              <a:rPr lang="en-US" i="1" dirty="0" err="1"/>
              <a:t>objectName.constant</a:t>
            </a:r>
            <a:r>
              <a:rPr lang="en-US" dirty="0"/>
              <a:t> 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543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program, your way! 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Property Validation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every public property, provide a property validation function</a:t>
            </a:r>
          </a:p>
          <a:p>
            <a:r>
              <a:rPr lang="en-US" dirty="0"/>
              <a:t>Use the predefined property validation functions where possible.</a:t>
            </a:r>
          </a:p>
          <a:p>
            <a:r>
              <a:rPr lang="en-US" dirty="0"/>
              <a:t>Create your own ones where needed</a:t>
            </a:r>
          </a:p>
          <a:p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9404C-9B8B-4F14-8C6F-C4B335A38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996" y="4295002"/>
            <a:ext cx="3268346" cy="25629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6CE25-4D08-4F37-8C00-5EAB191C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3" y="5173426"/>
            <a:ext cx="5842382" cy="16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222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1192</Words>
  <Application>Microsoft Office PowerPoint</Application>
  <PresentationFormat>Widescreen</PresentationFormat>
  <Paragraphs>137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Wingdings</vt:lpstr>
      <vt:lpstr>Office Theme</vt:lpstr>
      <vt:lpstr>Take home 1: OO Bird Swarm modelling</vt:lpstr>
      <vt:lpstr>OO Bird Swarm modelling  Goal</vt:lpstr>
      <vt:lpstr>Implementation</vt:lpstr>
      <vt:lpstr>Your task:  make an object oriented program, capable to simulate boids</vt:lpstr>
      <vt:lpstr>Your program, your way ?  Minimum requirements</vt:lpstr>
      <vt:lpstr>Your program, your way! </vt:lpstr>
      <vt:lpstr>Your program, your way! </vt:lpstr>
      <vt:lpstr>Your program, your way! </vt:lpstr>
      <vt:lpstr>Your program, your way!  Property Validation Functions</vt:lpstr>
      <vt:lpstr>Somewhat more detail: The class Bird </vt:lpstr>
      <vt:lpstr>Bird Swarm: guidelines</vt:lpstr>
      <vt:lpstr>Validation: Geometry=Cube, no predator</vt:lpstr>
      <vt:lpstr>Evaluation</vt:lpstr>
      <vt:lpstr>Hints</vt:lpstr>
      <vt:lpstr>Challenges</vt:lpstr>
      <vt:lpstr>Challenges</vt:lpstr>
      <vt:lpstr>Timeframe</vt:lpstr>
    </vt:vector>
  </TitlesOfParts>
  <Company>KU Leuven FEB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home 1: OO Bird Swarm modelling</dc:title>
  <dc:creator>Liesa Brosens</dc:creator>
  <cp:lastModifiedBy>Benjamin Campforts</cp:lastModifiedBy>
  <cp:revision>46</cp:revision>
  <dcterms:created xsi:type="dcterms:W3CDTF">2018-03-12T15:07:21Z</dcterms:created>
  <dcterms:modified xsi:type="dcterms:W3CDTF">2019-03-25T18:24:24Z</dcterms:modified>
</cp:coreProperties>
</file>

<file path=docProps/thumbnail.jpeg>
</file>